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27E26-1964-46C4-9F71-E7C8FB63C106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66DDA-337C-499B-A3F5-E0248F10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E579-D462-4419-90B5-BED7B734C490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5D27-F934-4AFC-BA52-3694091F7BA3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7C9C-DDDF-4D1F-91FE-3493CF979E61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583-7F8B-4423-A986-A036C726BCA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7DD7043-82F2-4D38-865C-088E3E545828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5635-3180-4419-8878-C94F847EB0E0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0C3F2-67E3-48B4-AF64-78C930E6765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86E2D-A2DB-4295-8103-3F6D38739BE9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8DDC2-6727-419D-B5D9-9BC4CAB660A9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2CD4-0221-427D-9B66-DE776D4FB901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6372DAB5-62CC-4FE4-B794-49F318A57BA7}" type="datetime1">
              <a:rPr lang="en-US" smtClean="0"/>
              <a:t>6/4/2021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5628282-5F9C-422F-BE66-263808E47405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microsoft.com/office/2007/relationships/hdphoto" Target="../media/hdphoto2.wdp"/><Relationship Id="rId7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2.wdp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microsoft.com/office/2007/relationships/hdphoto" Target="../media/hdphoto2.wdp"/><Relationship Id="rId7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F6C3-CC36-451F-AD8C-8C8DFEA32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345" y="1399032"/>
            <a:ext cx="10299309" cy="3035808"/>
          </a:xfrm>
        </p:spPr>
        <p:txBody>
          <a:bodyPr/>
          <a:lstStyle/>
          <a:p>
            <a:r>
              <a:rPr lang="en-US" sz="7000" dirty="0"/>
              <a:t>Run CRAFT with </a:t>
            </a:r>
            <a:r>
              <a:rPr lang="en-US" sz="7000" dirty="0" err="1"/>
              <a:t>Pytorch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6636D-0465-47A5-B78E-761C3937A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Lê Đoàn Nhật Minh – 18521101</a:t>
            </a:r>
          </a:p>
          <a:p>
            <a:r>
              <a:rPr lang="en-US" dirty="0" err="1"/>
              <a:t>Vũ</a:t>
            </a:r>
            <a:r>
              <a:rPr lang="en-US" dirty="0"/>
              <a:t> Minh </a:t>
            </a:r>
            <a:r>
              <a:rPr lang="en-US" dirty="0" err="1"/>
              <a:t>Luân</a:t>
            </a:r>
            <a:r>
              <a:rPr lang="en-US" dirty="0"/>
              <a:t> – 18521067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745AD-4893-494E-9A1F-43C45845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5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715C94-8408-4202-BC8D-16F24637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CEFAA-073C-4F08-BA40-F5DEDF65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F5F94-0CA7-4D2B-9EBD-B64AC209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1A649-46C7-4A35-B115-FAD646F79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9FB4817-9605-4480-86D8-71A71798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F929D8-4A25-463A-ABF3-E1E88077F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9161D-B0A4-42B4-BB7D-1DEE4EADF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9AA6C2-9962-4180-B9ED-23B404892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A8981-95AA-4AF5-B99C-F36ECC39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9" y="1432223"/>
            <a:ext cx="289782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60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39F31-03C3-435D-A292-5BA340B56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928117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16A2C15-4214-4BAC-B2DB-FCC128ACF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67" y="1104964"/>
            <a:ext cx="2884226" cy="2163170"/>
          </a:xfrm>
          <a:prstGeom prst="rect">
            <a:avLst/>
          </a:prstGeom>
        </p:spPr>
      </p:pic>
      <p:pic>
        <p:nvPicPr>
          <p:cNvPr id="12" name="Picture 11" descr="A picture containing text, slot machine&#10;&#10;Description automatically generated">
            <a:extLst>
              <a:ext uri="{FF2B5EF4-FFF2-40B4-BE49-F238E27FC236}">
                <a16:creationId xmlns:a16="http://schemas.microsoft.com/office/drawing/2014/main" id="{C05370D2-75CC-411B-A8DA-BF1CF15C9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609" y="1104964"/>
            <a:ext cx="2163170" cy="2163170"/>
          </a:xfrm>
          <a:prstGeom prst="rect">
            <a:avLst/>
          </a:prstGeom>
        </p:spPr>
      </p:pic>
      <p:pic>
        <p:nvPicPr>
          <p:cNvPr id="8" name="Picture 7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93F1B26E-537D-46B0-923E-78D01C9C8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528" y="3527184"/>
            <a:ext cx="3240704" cy="2163170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B9D25C5-BE09-4F0A-BE0D-E52619399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4491" y="3527184"/>
            <a:ext cx="2917406" cy="186714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4FB2CC-E8EE-41C0-AC53-C3094014A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5820583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54AE8C-3B5A-433E-9609-C7A64F8DB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790" y="5477256"/>
            <a:ext cx="914400" cy="914400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930C18-0AC9-4683-A386-644FE68D3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9E2C7-9B37-4F97-9AA4-39FBD6BF0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30628-34DF-4F5A-9B05-E61097A7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61441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2800" smtClean="0"/>
              <a:pPr>
                <a:spcAft>
                  <a:spcPts val="600"/>
                </a:spcAft>
              </a:pPr>
              <a:t>10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077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5EC124-B343-4229-89E9-12B8329F5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2BE2F-2499-4711-A365-4A5DFC9F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b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4400" dirty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err="1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luận</a:t>
            </a:r>
            <a:endParaRPr lang="en-US" sz="440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333142F-84A7-4C9C-8783-466BC2D3D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 (Body)"/>
              </a:rPr>
              <a:t>Kết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Luận</a:t>
            </a:r>
            <a:r>
              <a:rPr lang="en-US" sz="1800" dirty="0">
                <a:latin typeface="Times New Roman (Body)"/>
              </a:rPr>
              <a:t>: CRAFT </a:t>
            </a:r>
            <a:r>
              <a:rPr lang="en-US" sz="1800" dirty="0" err="1">
                <a:latin typeface="Times New Roman (Body)"/>
              </a:rPr>
              <a:t>có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độ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chính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xác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cao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và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đủ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nhanh</a:t>
            </a:r>
            <a:endParaRPr lang="en-US" sz="1800" dirty="0">
              <a:latin typeface="Times New Roman (Body)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 (Body)"/>
              </a:rPr>
              <a:t>Có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thể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nhận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dạng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chữ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kiểu</a:t>
            </a:r>
            <a:r>
              <a:rPr lang="en-US" sz="1800" dirty="0">
                <a:latin typeface="Times New Roman (Body)"/>
              </a:rPr>
              <a:t>, </a:t>
            </a:r>
            <a:r>
              <a:rPr lang="en-US" sz="1800" dirty="0" err="1">
                <a:latin typeface="Times New Roman (Body)"/>
              </a:rPr>
              <a:t>chữ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có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độ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nghiêng</a:t>
            </a:r>
            <a:endParaRPr lang="en-US" sz="1800" dirty="0">
              <a:latin typeface="Times New Roman (Body)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 (Body)"/>
              </a:rPr>
              <a:t>Ánh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sáng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là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yếu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tố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quan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trọng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để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nhận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diện</a:t>
            </a:r>
            <a:r>
              <a:rPr lang="en-US" sz="1800" dirty="0">
                <a:latin typeface="Times New Roman (Body)"/>
              </a:rPr>
              <a:t> </a:t>
            </a:r>
            <a:r>
              <a:rPr lang="en-US" sz="1800" dirty="0" err="1">
                <a:latin typeface="Times New Roman (Body)"/>
              </a:rPr>
              <a:t>chữ</a:t>
            </a:r>
            <a:r>
              <a:rPr lang="en-US" sz="1800" dirty="0">
                <a:latin typeface="Times New Roman (Body)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Times New Roman (Body)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8B572-E4D7-4285-9038-3EEF2F954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21733"/>
            <a:ext cx="2370280" cy="2832579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673A6C9C-F297-48B3-B633-4CC5446F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704" y="475133"/>
            <a:ext cx="1882437" cy="25183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532305-17A4-45B0-A793-BFAC77DAB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5496" y="321734"/>
            <a:ext cx="3117048" cy="283257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building, outdoor, sign&#10;&#10;Description automatically generated">
            <a:extLst>
              <a:ext uri="{FF2B5EF4-FFF2-40B4-BE49-F238E27FC236}">
                <a16:creationId xmlns:a16="http://schemas.microsoft.com/office/drawing/2014/main" id="{3CF3B40A-D3FA-4A7B-BBF3-3BE09507C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64" y="686046"/>
            <a:ext cx="2795314" cy="20964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49795D1-FDB3-42F5-8455-3F3B25C73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1217" y="3334174"/>
            <a:ext cx="2370280" cy="2768243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95215A98-E8D6-4F45-8C44-0FCEF97F9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38" y="3938122"/>
            <a:ext cx="2033023" cy="15603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8740CE-40A1-4FFB-B38C-1490976EB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5496" y="3334174"/>
            <a:ext cx="3117048" cy="2768243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B95EC878-3737-4453-B348-A99E15E99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364" y="4071878"/>
            <a:ext cx="2795314" cy="129283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B437D33-ACA7-4ACF-9956-CB91C718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67048E-BF4A-4E3C-9127-68AB08C0D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7D2F9F-708E-464D-95FA-41D35A676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5F9D6-C1DC-4B0F-98EC-42801500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865C-17AC-495A-99DB-16215C46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CRAFT: Character-Region Awareness For Text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181D-11C7-4CEB-92FD-3EEA87E0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64960" cy="405079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vi-VN" dirty="0">
                <a:latin typeface="Times New Roman (Body)"/>
              </a:rPr>
              <a:t>Được đề xuất vào năm 2019, mục tiêu chính của CRAFT: Nhận thức về vùng ký tự để phát hiện văn bản</a:t>
            </a:r>
            <a:endParaRPr lang="en-US" dirty="0">
              <a:latin typeface="Times New Roman (Body)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 (Body)"/>
              </a:rPr>
              <a:t>CRAFT </a:t>
            </a:r>
            <a:r>
              <a:rPr lang="en-US" dirty="0" err="1">
                <a:latin typeface="Times New Roman (Body)"/>
              </a:rPr>
              <a:t>sử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dụng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một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kiến</a:t>
            </a:r>
            <a:r>
              <a:rPr lang="en-US" dirty="0">
                <a:latin typeface="Times New Roman (Body)"/>
              </a:rPr>
              <a:t> ​​</a:t>
            </a:r>
            <a:r>
              <a:rPr lang="en-US" dirty="0" err="1">
                <a:latin typeface="Times New Roman (Body)"/>
              </a:rPr>
              <a:t>trúc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mạng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tích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hợp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hoàn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toàn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dựa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trên</a:t>
            </a:r>
            <a:r>
              <a:rPr lang="en-US" dirty="0">
                <a:latin typeface="Times New Roman (Body)"/>
              </a:rPr>
              <a:t> VGG-16 </a:t>
            </a:r>
          </a:p>
          <a:p>
            <a:pPr lvl="1">
              <a:lnSpc>
                <a:spcPct val="150000"/>
              </a:lnSpc>
            </a:pPr>
            <a:r>
              <a:rPr lang="vi-VN" dirty="0">
                <a:latin typeface="Times New Roman (Body)"/>
              </a:rPr>
              <a:t>Phân đoạn giải mã của mạng CRAFT tương tự như UNet. Nó có các kết nối bỏ qua tổng hợp các tính năng cấp thấp.</a:t>
            </a:r>
            <a:endParaRPr lang="en-US" dirty="0">
              <a:latin typeface="Times New Roman (Body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CAF17-9B42-4FB5-9D9E-7E47DD38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04" y="2093975"/>
            <a:ext cx="4302371" cy="44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A33C6-F194-40B6-975C-258BD51D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9B9D-FCCB-4AE1-834A-498ABF8E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CRAFT: Character-Region Awareness For Text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61FB8-A160-41AE-807B-0C7B2EAC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793" y="2466100"/>
            <a:ext cx="3024554" cy="2999066"/>
          </a:xfrm>
        </p:spPr>
        <p:txBody>
          <a:bodyPr/>
          <a:lstStyle/>
          <a:p>
            <a:pPr algn="just"/>
            <a:r>
              <a:rPr lang="en-US" dirty="0">
                <a:latin typeface="Times New Roman (Body)"/>
              </a:rPr>
              <a:t>Output </a:t>
            </a:r>
            <a:r>
              <a:rPr lang="en-US" dirty="0" err="1">
                <a:latin typeface="Times New Roman (Body)"/>
              </a:rPr>
              <a:t>cuối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cùng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có</a:t>
            </a:r>
            <a:r>
              <a:rPr lang="en-US" dirty="0">
                <a:latin typeface="Times New Roman (Body)"/>
              </a:rPr>
              <a:t> 2 </a:t>
            </a:r>
            <a:r>
              <a:rPr lang="en-US" dirty="0" err="1">
                <a:latin typeface="Times New Roman (Body)"/>
              </a:rPr>
              <a:t>kênh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dưới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dạng</a:t>
            </a:r>
            <a:r>
              <a:rPr lang="en-US" dirty="0">
                <a:latin typeface="Times New Roman (Body)"/>
              </a:rPr>
              <a:t> score maps:</a:t>
            </a:r>
          </a:p>
          <a:p>
            <a:pPr lvl="1" algn="just"/>
            <a:r>
              <a:rPr lang="en-US" dirty="0">
                <a:latin typeface="Times New Roman (Body)"/>
              </a:rPr>
              <a:t>Region Score: </a:t>
            </a:r>
            <a:r>
              <a:rPr lang="en-US" dirty="0" err="1">
                <a:latin typeface="Times New Roman (Body)"/>
              </a:rPr>
              <a:t>Bản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địa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hóa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các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kí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tự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riêng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lẻ</a:t>
            </a:r>
            <a:r>
              <a:rPr lang="en-US" dirty="0">
                <a:latin typeface="Times New Roman (Body)"/>
              </a:rPr>
              <a:t> </a:t>
            </a:r>
          </a:p>
          <a:p>
            <a:pPr lvl="1" algn="just"/>
            <a:r>
              <a:rPr lang="en-US" dirty="0">
                <a:latin typeface="Times New Roman (Body)"/>
              </a:rPr>
              <a:t>Affinity Score: </a:t>
            </a:r>
            <a:r>
              <a:rPr lang="en-US" dirty="0" err="1">
                <a:latin typeface="Times New Roman (Body)"/>
              </a:rPr>
              <a:t>Nhóm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mỗi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ký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tự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vào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một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trường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hợp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duy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nhất</a:t>
            </a:r>
            <a:r>
              <a:rPr lang="en-US" dirty="0">
                <a:latin typeface="Times New Roman (Body)"/>
              </a:rPr>
              <a:t> </a:t>
            </a:r>
          </a:p>
          <a:p>
            <a:pPr lvl="1" algn="just"/>
            <a:endParaRPr lang="en-US" dirty="0">
              <a:latin typeface="Times New Roman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74A0-DAD9-4EB0-8541-BF825379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9D07F27-C9A9-45AC-9CD1-6377B162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13" y="2369541"/>
            <a:ext cx="7228657" cy="30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09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FA6-E9E9-4450-B174-31614FA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CRAFT: Character-Region Awareness For Text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5A19-5E1F-447E-9079-64885356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753677"/>
          </a:xfrm>
        </p:spPr>
        <p:txBody>
          <a:bodyPr/>
          <a:lstStyle/>
          <a:p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>
                <a:latin typeface="Times New Roman (Body)"/>
              </a:rPr>
              <a:t>Region Score </a:t>
            </a:r>
            <a:r>
              <a:rPr lang="en-US" dirty="0" err="1">
                <a:latin typeface="Times New Roman (Body)"/>
              </a:rPr>
              <a:t>và</a:t>
            </a:r>
            <a:r>
              <a:rPr lang="en-US" dirty="0">
                <a:latin typeface="Times New Roman (Body)"/>
              </a:rPr>
              <a:t> Affinity Score </a:t>
            </a:r>
            <a:r>
              <a:rPr lang="en-US" dirty="0" err="1">
                <a:latin typeface="Times New Roman (Body)"/>
              </a:rPr>
              <a:t>được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kết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hợp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để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đưa</a:t>
            </a:r>
            <a:r>
              <a:rPr lang="en-US" dirty="0">
                <a:latin typeface="Times New Roman (Body)"/>
              </a:rPr>
              <a:t> ra </a:t>
            </a:r>
            <a:r>
              <a:rPr lang="en-US" dirty="0" err="1">
                <a:latin typeface="Times New Roman (Body)"/>
              </a:rPr>
              <a:t>bouding</a:t>
            </a:r>
            <a:r>
              <a:rPr lang="en-US" dirty="0">
                <a:latin typeface="Times New Roman (Body)"/>
              </a:rPr>
              <a:t> box </a:t>
            </a:r>
            <a:r>
              <a:rPr lang="en-US" dirty="0" err="1">
                <a:latin typeface="Times New Roman (Body)"/>
              </a:rPr>
              <a:t>cho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mỗi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từ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trong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ảnh</a:t>
            </a:r>
            <a:r>
              <a:rPr lang="en-US" dirty="0">
                <a:latin typeface="Times New Roman (Body)"/>
              </a:rPr>
              <a:t>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8C10C-7376-47C6-A424-B449972D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20FB4D-11C6-46D9-BC14-8EE7238AC5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71" y="3211358"/>
            <a:ext cx="9682530" cy="243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4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C476-CC85-45D4-AB74-C4121056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91" y="220338"/>
            <a:ext cx="10058400" cy="970288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DC1B3-0548-4E33-BF38-DD9A5318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A picture containing text, battery&#10;&#10;Description automatically generated">
            <a:extLst>
              <a:ext uri="{FF2B5EF4-FFF2-40B4-BE49-F238E27FC236}">
                <a16:creationId xmlns:a16="http://schemas.microsoft.com/office/drawing/2014/main" id="{7C05D356-A18D-42C4-971A-56E4A87D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53" y="1190626"/>
            <a:ext cx="4943475" cy="3209925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103297-0D3E-40DE-82D2-FDCC229E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16" y="1190626"/>
            <a:ext cx="4943475" cy="320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7C24B-BCD1-4FB2-8F63-45A3CC8DD5AA}"/>
              </a:ext>
            </a:extLst>
          </p:cNvPr>
          <p:cNvSpPr txBox="1"/>
          <p:nvPr/>
        </p:nvSpPr>
        <p:spPr>
          <a:xfrm>
            <a:off x="2724340" y="471076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7A5DB-C48E-4CC9-A9A7-6569CBD67C23}"/>
              </a:ext>
            </a:extLst>
          </p:cNvPr>
          <p:cNvSpPr txBox="1"/>
          <p:nvPr/>
        </p:nvSpPr>
        <p:spPr>
          <a:xfrm>
            <a:off x="6781800" y="471076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detect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AAAE5-9F31-4AED-A341-39C14D5C7573}"/>
              </a:ext>
            </a:extLst>
          </p:cNvPr>
          <p:cNvSpPr txBox="1"/>
          <p:nvPr/>
        </p:nvSpPr>
        <p:spPr>
          <a:xfrm>
            <a:off x="914400" y="5539154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,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,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model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bounding box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27741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C476-CC85-45D4-AB74-C4121056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91" y="220338"/>
            <a:ext cx="10058400" cy="970288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DC1B3-0548-4E33-BF38-DD9A5318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7C24B-BCD1-4FB2-8F63-45A3CC8DD5AA}"/>
              </a:ext>
            </a:extLst>
          </p:cNvPr>
          <p:cNvSpPr txBox="1"/>
          <p:nvPr/>
        </p:nvSpPr>
        <p:spPr>
          <a:xfrm>
            <a:off x="2724340" y="471076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7A5DB-C48E-4CC9-A9A7-6569CBD67C23}"/>
              </a:ext>
            </a:extLst>
          </p:cNvPr>
          <p:cNvSpPr txBox="1"/>
          <p:nvPr/>
        </p:nvSpPr>
        <p:spPr>
          <a:xfrm>
            <a:off x="6781800" y="471076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detect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AAAE5-9F31-4AED-A341-39C14D5C7573}"/>
              </a:ext>
            </a:extLst>
          </p:cNvPr>
          <p:cNvSpPr txBox="1"/>
          <p:nvPr/>
        </p:nvSpPr>
        <p:spPr>
          <a:xfrm>
            <a:off x="914400" y="5539154"/>
            <a:ext cx="1021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detect ra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pic>
        <p:nvPicPr>
          <p:cNvPr id="5" name="Picture 4" descr="A picture containing text, outdoor, restaurant, shop&#10;&#10;Description automatically generated">
            <a:extLst>
              <a:ext uri="{FF2B5EF4-FFF2-40B4-BE49-F238E27FC236}">
                <a16:creationId xmlns:a16="http://schemas.microsoft.com/office/drawing/2014/main" id="{90176833-D401-4D97-9C33-546F628E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77" y="1300780"/>
            <a:ext cx="4721469" cy="2950918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48E31C38-6F25-4CD9-ABB9-1EF01549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2" y="1300780"/>
            <a:ext cx="4721469" cy="29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C476-CC85-45D4-AB74-C4121056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91" y="220338"/>
            <a:ext cx="10058400" cy="970288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DC1B3-0548-4E33-BF38-DD9A5318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7C24B-BCD1-4FB2-8F63-45A3CC8DD5AA}"/>
              </a:ext>
            </a:extLst>
          </p:cNvPr>
          <p:cNvSpPr txBox="1"/>
          <p:nvPr/>
        </p:nvSpPr>
        <p:spPr>
          <a:xfrm>
            <a:off x="2724340" y="471076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A7A5DB-C48E-4CC9-A9A7-6569CBD67C23}"/>
              </a:ext>
            </a:extLst>
          </p:cNvPr>
          <p:cNvSpPr txBox="1"/>
          <p:nvPr/>
        </p:nvSpPr>
        <p:spPr>
          <a:xfrm>
            <a:off x="6781800" y="471076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detect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bouding</a:t>
            </a:r>
            <a:r>
              <a:rPr lang="en-US" dirty="0"/>
              <a:t> box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AAAE5-9F31-4AED-A341-39C14D5C7573}"/>
              </a:ext>
            </a:extLst>
          </p:cNvPr>
          <p:cNvSpPr txBox="1"/>
          <p:nvPr/>
        </p:nvSpPr>
        <p:spPr>
          <a:xfrm>
            <a:off x="914400" y="5539154"/>
            <a:ext cx="982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model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detect ra</a:t>
            </a:r>
          </a:p>
          <a:p>
            <a:endParaRPr lang="en-US" dirty="0"/>
          </a:p>
        </p:txBody>
      </p:sp>
      <p:pic>
        <p:nvPicPr>
          <p:cNvPr id="5" name="Picture 4" descr="A picture containing text, store&#10;&#10;Description automatically generated">
            <a:extLst>
              <a:ext uri="{FF2B5EF4-FFF2-40B4-BE49-F238E27FC236}">
                <a16:creationId xmlns:a16="http://schemas.microsoft.com/office/drawing/2014/main" id="{3A1E0BF4-31EC-45AB-9DF9-C3F7B853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53" y="1493484"/>
            <a:ext cx="4925382" cy="2758214"/>
          </a:xfrm>
          <a:prstGeom prst="rect">
            <a:avLst/>
          </a:prstGeom>
        </p:spPr>
      </p:pic>
      <p:pic>
        <p:nvPicPr>
          <p:cNvPr id="9" name="Picture 8" descr="A picture containing text, store, sale&#10;&#10;Description automatically generated">
            <a:extLst>
              <a:ext uri="{FF2B5EF4-FFF2-40B4-BE49-F238E27FC236}">
                <a16:creationId xmlns:a16="http://schemas.microsoft.com/office/drawing/2014/main" id="{3E94DFBA-CA1C-4D13-83DC-AB67B219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493484"/>
            <a:ext cx="4925383" cy="27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0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3715C94-8408-4202-BC8D-16F24637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4CEFAA-073C-4F08-BA40-F5DEDF65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FF5F94-0CA7-4D2B-9EBD-B64AC209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C1A649-46C7-4A35-B115-FAD646F79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9FB4817-9605-4480-86D8-71A71798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F929D8-4A25-463A-ABF3-E1E88077F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079161D-B0A4-42B4-BB7D-1DEE4EADF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9AA6C2-9962-4180-B9ED-23B404892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0C476-CC85-45D4-AB74-C4121056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9" y="1432223"/>
            <a:ext cx="289782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600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639F31-03C3-435D-A292-5BA340B56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928117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E26DEABD-DB67-4224-9843-41E45EE6D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67" y="1104964"/>
            <a:ext cx="2884226" cy="216317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4E0427-5812-4632-B118-7312D28A4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081" y="1104964"/>
            <a:ext cx="2884226" cy="2163170"/>
          </a:xfrm>
          <a:prstGeom prst="rect">
            <a:avLst/>
          </a:prstGeom>
        </p:spPr>
      </p:pic>
      <p:pic>
        <p:nvPicPr>
          <p:cNvPr id="16" name="Picture 15" descr="Text, whiteboard&#10;&#10;Description automatically generated">
            <a:extLst>
              <a:ext uri="{FF2B5EF4-FFF2-40B4-BE49-F238E27FC236}">
                <a16:creationId xmlns:a16="http://schemas.microsoft.com/office/drawing/2014/main" id="{EE871FA0-9B14-45F9-9195-FF9FB57ED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314" y="3527184"/>
            <a:ext cx="3181132" cy="2163170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DB6491E-C01D-401E-ADF7-4308E8A9BC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9405" y="3696392"/>
            <a:ext cx="3287578" cy="152872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54FB2CC-E8EE-41C0-AC53-C3094014A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5820583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54AE8C-3B5A-433E-9609-C7A64F8DB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790" y="5477256"/>
            <a:ext cx="914400" cy="914400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5930C18-0AC9-4683-A386-644FE68D3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F59E2C7-9B37-4F97-9AA4-39FBD6BF0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DC1B3-0548-4E33-BF38-DD9A5318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61441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2800" smtClean="0"/>
              <a:pPr>
                <a:spcAft>
                  <a:spcPts val="600"/>
                </a:spcAft>
              </a:pPr>
              <a:t>8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3441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715C94-8408-4202-BC8D-16F24637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CEFAA-073C-4F08-BA40-F5DEDF65C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F5F94-0CA7-4D2B-9EBD-B64AC209B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1A649-46C7-4A35-B115-FAD646F79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9FB4817-9605-4480-86D8-71A71798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F929D8-4A25-463A-ABF3-E1E88077F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9161D-B0A4-42B4-BB7D-1DEE4EADF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9AA6C2-9962-4180-B9ED-23B404892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5503C-B938-4F3B-BFF8-B72D8AF8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9" y="1432223"/>
            <a:ext cx="2897826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60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dirty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600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639F31-03C3-435D-A292-5BA340B56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928117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58B46FD1-61A5-4482-98C6-981418B71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67" y="1104964"/>
            <a:ext cx="2884226" cy="216317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18D947D-4DC4-47F3-9876-3907ACE76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67" y="3527184"/>
            <a:ext cx="2884226" cy="2163170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51CA048F-BE6D-465A-B109-DD594CEDB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654" y="3509684"/>
            <a:ext cx="2884226" cy="19252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4FB2CC-E8EE-41C0-AC53-C3094014A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87" y="5820583"/>
            <a:ext cx="10597896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54AE8C-3B5A-433E-9609-C7A64F8DB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790" y="5477256"/>
            <a:ext cx="914400" cy="914400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930C18-0AC9-4683-A386-644FE68D3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9E2C7-9B37-4F97-9AA4-39FBD6BF0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4341-E1C3-414A-B36B-59B830F0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2056" y="5614416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2800" smtClean="0"/>
              <a:pPr>
                <a:spcAft>
                  <a:spcPts val="600"/>
                </a:spcAft>
              </a:pPr>
              <a:t>9</a:t>
            </a:fld>
            <a:endParaRPr lang="en-US" sz="2800"/>
          </a:p>
        </p:txBody>
      </p:sp>
      <p:pic>
        <p:nvPicPr>
          <p:cNvPr id="14" name="Picture 13" descr="Text, whiteboard&#10;&#10;Description automatically generated">
            <a:extLst>
              <a:ext uri="{FF2B5EF4-FFF2-40B4-BE49-F238E27FC236}">
                <a16:creationId xmlns:a16="http://schemas.microsoft.com/office/drawing/2014/main" id="{816198ED-5C8A-4F88-A25B-87346A6CB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654" y="1091732"/>
            <a:ext cx="2797213" cy="2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37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52</TotalTime>
  <Words>328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Calibri</vt:lpstr>
      <vt:lpstr>Century Gothic</vt:lpstr>
      <vt:lpstr>Rockwell Extra Bold</vt:lpstr>
      <vt:lpstr>Times New Roman (Body)</vt:lpstr>
      <vt:lpstr>Wingdings</vt:lpstr>
      <vt:lpstr>Wood Type</vt:lpstr>
      <vt:lpstr>Run CRAFT with Pytorch</vt:lpstr>
      <vt:lpstr>CRAFT: Character-Region Awareness For Text detection</vt:lpstr>
      <vt:lpstr>CRAFT: Character-Region Awareness For Text detection</vt:lpstr>
      <vt:lpstr>CRAFT: Character-Region Awareness For Text detection</vt:lpstr>
      <vt:lpstr>Kết quả </vt:lpstr>
      <vt:lpstr>Kết quả </vt:lpstr>
      <vt:lpstr>Kết quả </vt:lpstr>
      <vt:lpstr>Một số kết quả khác</vt:lpstr>
      <vt:lpstr>Một số kết quả khác</vt:lpstr>
      <vt:lpstr>Một số kết quả khác</vt:lpstr>
      <vt:lpstr>Một số kết quả khác và kết luận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CRAFT with Pytorch</dc:title>
  <dc:creator>Lê Đoàn Nhật Minh</dc:creator>
  <cp:lastModifiedBy>Lê Đoàn Nhật Minh</cp:lastModifiedBy>
  <cp:revision>6</cp:revision>
  <dcterms:created xsi:type="dcterms:W3CDTF">2021-06-04T07:15:27Z</dcterms:created>
  <dcterms:modified xsi:type="dcterms:W3CDTF">2021-06-04T08:08:14Z</dcterms:modified>
</cp:coreProperties>
</file>